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7" r:id="rId2"/>
  </p:sldIdLst>
  <p:sldSz cx="49377600" cy="38404800"/>
  <p:notesSz cx="31940500" cy="44361100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宋体" panose="02010600030101010101" pitchFamily="2" charset="-122"/>
      <p:regular r:id="rId8"/>
    </p:embeddedFont>
    <p:embeddedFont>
      <p:font typeface="Arial Narrow" panose="020B0606020202030204" pitchFamily="34" charset="0"/>
      <p:regular r:id="rId9"/>
      <p:bold r:id="rId10"/>
      <p:italic r:id="rId11"/>
      <p:boldItalic r:id="rId12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宋体" charset="-122"/>
        <a:cs typeface="Arial" charset="0"/>
        <a:sym typeface="Arial" charset="0"/>
      </a:defRPr>
    </a:lvl1pPr>
    <a:lvl2pPr marL="522462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宋体" charset="-122"/>
        <a:cs typeface="Arial" charset="0"/>
        <a:sym typeface="Arial" charset="0"/>
      </a:defRPr>
    </a:lvl2pPr>
    <a:lvl3pPr marL="1044924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宋体" charset="-122"/>
        <a:cs typeface="Arial" charset="0"/>
        <a:sym typeface="Arial" charset="0"/>
      </a:defRPr>
    </a:lvl3pPr>
    <a:lvl4pPr marL="1567386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宋体" charset="-122"/>
        <a:cs typeface="Arial" charset="0"/>
        <a:sym typeface="Arial" charset="0"/>
      </a:defRPr>
    </a:lvl4pPr>
    <a:lvl5pPr marL="2089849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宋体" charset="-122"/>
        <a:cs typeface="Arial" charset="0"/>
        <a:sym typeface="Arial" charset="0"/>
      </a:defRPr>
    </a:lvl5pPr>
    <a:lvl6pPr marL="2612311" algn="l" defTabSz="1044924" rtl="0" eaLnBrk="1" latinLnBrk="0" hangingPunct="1">
      <a:defRPr sz="1600" kern="1200">
        <a:solidFill>
          <a:srgbClr val="000000"/>
        </a:solidFill>
        <a:latin typeface="Arial" charset="0"/>
        <a:ea typeface="宋体" charset="-122"/>
        <a:cs typeface="Arial" charset="0"/>
        <a:sym typeface="Arial" charset="0"/>
      </a:defRPr>
    </a:lvl6pPr>
    <a:lvl7pPr marL="3134772" algn="l" defTabSz="1044924" rtl="0" eaLnBrk="1" latinLnBrk="0" hangingPunct="1">
      <a:defRPr sz="1600" kern="1200">
        <a:solidFill>
          <a:srgbClr val="000000"/>
        </a:solidFill>
        <a:latin typeface="Arial" charset="0"/>
        <a:ea typeface="宋体" charset="-122"/>
        <a:cs typeface="Arial" charset="0"/>
        <a:sym typeface="Arial" charset="0"/>
      </a:defRPr>
    </a:lvl7pPr>
    <a:lvl8pPr marL="3657234" algn="l" defTabSz="1044924" rtl="0" eaLnBrk="1" latinLnBrk="0" hangingPunct="1">
      <a:defRPr sz="1600" kern="1200">
        <a:solidFill>
          <a:srgbClr val="000000"/>
        </a:solidFill>
        <a:latin typeface="Arial" charset="0"/>
        <a:ea typeface="宋体" charset="-122"/>
        <a:cs typeface="Arial" charset="0"/>
        <a:sym typeface="Arial" charset="0"/>
      </a:defRPr>
    </a:lvl8pPr>
    <a:lvl9pPr marL="4179696" algn="l" defTabSz="1044924" rtl="0" eaLnBrk="1" latinLnBrk="0" hangingPunct="1">
      <a:defRPr sz="1600" kern="1200">
        <a:solidFill>
          <a:srgbClr val="000000"/>
        </a:solidFill>
        <a:latin typeface="Arial" charset="0"/>
        <a:ea typeface="宋体" charset="-122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096" userDrawn="1">
          <p15:clr>
            <a:srgbClr val="A4A3A4"/>
          </p15:clr>
        </p15:guide>
        <p15:guide id="2" pos="15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8" autoAdjust="0"/>
    <p:restoredTop sz="96625" autoAdjust="0"/>
  </p:normalViewPr>
  <p:slideViewPr>
    <p:cSldViewPr>
      <p:cViewPr varScale="1">
        <p:scale>
          <a:sx n="19" d="100"/>
          <a:sy n="19" d="100"/>
        </p:scale>
        <p:origin x="432" y="90"/>
      </p:cViewPr>
      <p:guideLst>
        <p:guide orient="horz" pos="12096"/>
        <p:guide pos="155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6" d="100"/>
          <a:sy n="16" d="100"/>
        </p:scale>
        <p:origin x="21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13841413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Font typeface="Arial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Shape 4"/>
          <p:cNvSpPr txBox="1">
            <a:spLocks noGrp="1"/>
          </p:cNvSpPr>
          <p:nvPr/>
        </p:nvSpPr>
        <p:spPr bwMode="auto">
          <a:xfrm>
            <a:off x="18092738" y="0"/>
            <a:ext cx="138398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zh-CN" altLang="en-US">
              <a:ea typeface="+mn-ea"/>
            </a:endParaRPr>
          </a:p>
        </p:txBody>
      </p:sp>
      <p:sp>
        <p:nvSpPr>
          <p:cNvPr id="4100" name="Shape 5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5278438" y="3330575"/>
            <a:ext cx="21383625" cy="1663065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94050" y="21070888"/>
            <a:ext cx="25552400" cy="19962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3078" name="Shape 7"/>
          <p:cNvSpPr txBox="1">
            <a:spLocks noGrp="1"/>
          </p:cNvSpPr>
          <p:nvPr/>
        </p:nvSpPr>
        <p:spPr bwMode="auto">
          <a:xfrm>
            <a:off x="0" y="42135425"/>
            <a:ext cx="13841413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079" name="Shape 8"/>
          <p:cNvSpPr txBox="1">
            <a:spLocks noGrp="1"/>
          </p:cNvSpPr>
          <p:nvPr/>
        </p:nvSpPr>
        <p:spPr bwMode="auto">
          <a:xfrm>
            <a:off x="18092738" y="42135425"/>
            <a:ext cx="138398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35900" tIns="217875" rIns="435900" bIns="217875" anchor="b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  <a:defRPr/>
            </a:pPr>
            <a:fld id="{3AF851A6-33C1-46B9-B445-9E224DF5791B}" type="slidenum">
              <a:rPr lang="en-US" altLang="zh-CN" sz="5700">
                <a:ea typeface="+mn-ea"/>
              </a:rPr>
              <a:pPr algn="r">
                <a:buClr>
                  <a:srgbClr val="000000"/>
                </a:buClr>
                <a:buSzPct val="25000"/>
                <a:buFont typeface="Arial" charset="0"/>
                <a:buNone/>
                <a:defRPr/>
              </a:pPr>
              <a:t>‹#›</a:t>
            </a:fld>
            <a:endParaRPr lang="en-US" altLang="zh-CN" sz="57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3374242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71" kern="1200">
        <a:solidFill>
          <a:schemeClr val="tx1"/>
        </a:solidFill>
        <a:latin typeface="+mn-lt"/>
        <a:ea typeface="+mn-ea"/>
        <a:cs typeface="+mn-cs"/>
      </a:defRPr>
    </a:lvl1pPr>
    <a:lvl2pPr marL="849001" indent="-326539" algn="l" rtl="0" eaLnBrk="0" fontAlgn="base" hangingPunct="0">
      <a:spcBef>
        <a:spcPct val="30000"/>
      </a:spcBef>
      <a:spcAft>
        <a:spcPct val="0"/>
      </a:spcAft>
      <a:defRPr sz="1371" kern="1200">
        <a:solidFill>
          <a:schemeClr val="tx1"/>
        </a:solidFill>
        <a:latin typeface="+mn-lt"/>
        <a:ea typeface="+mn-ea"/>
        <a:cs typeface="+mn-cs"/>
      </a:defRPr>
    </a:lvl2pPr>
    <a:lvl3pPr marL="1306155" indent="-261232" algn="l" rtl="0" eaLnBrk="0" fontAlgn="base" hangingPunct="0">
      <a:spcBef>
        <a:spcPct val="30000"/>
      </a:spcBef>
      <a:spcAft>
        <a:spcPct val="0"/>
      </a:spcAft>
      <a:defRPr sz="1371" kern="1200">
        <a:solidFill>
          <a:schemeClr val="tx1"/>
        </a:solidFill>
        <a:latin typeface="+mn-lt"/>
        <a:ea typeface="+mn-ea"/>
        <a:cs typeface="+mn-cs"/>
      </a:defRPr>
    </a:lvl3pPr>
    <a:lvl4pPr marL="1828617" indent="-261232" algn="l" rtl="0" eaLnBrk="0" fontAlgn="base" hangingPunct="0">
      <a:spcBef>
        <a:spcPct val="30000"/>
      </a:spcBef>
      <a:spcAft>
        <a:spcPct val="0"/>
      </a:spcAft>
      <a:defRPr sz="1371" kern="1200">
        <a:solidFill>
          <a:schemeClr val="tx1"/>
        </a:solidFill>
        <a:latin typeface="+mn-lt"/>
        <a:ea typeface="+mn-ea"/>
        <a:cs typeface="+mn-cs"/>
      </a:defRPr>
    </a:lvl4pPr>
    <a:lvl5pPr marL="2351079" indent="-261232" algn="l" rtl="0" eaLnBrk="0" fontAlgn="base" hangingPunct="0">
      <a:spcBef>
        <a:spcPct val="30000"/>
      </a:spcBef>
      <a:spcAft>
        <a:spcPct val="0"/>
      </a:spcAft>
      <a:defRPr sz="1371" kern="1200">
        <a:solidFill>
          <a:schemeClr val="tx1"/>
        </a:solidFill>
        <a:latin typeface="+mn-lt"/>
        <a:ea typeface="+mn-ea"/>
        <a:cs typeface="+mn-cs"/>
      </a:defRPr>
    </a:lvl5pPr>
    <a:lvl6pPr marL="2612311" algn="l" defTabSz="1044924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6pPr>
    <a:lvl7pPr marL="3134772" algn="l" defTabSz="1044924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7pPr>
    <a:lvl8pPr marL="3657234" algn="l" defTabSz="1044924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8pPr>
    <a:lvl9pPr marL="4179696" algn="l" defTabSz="1044924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8438" y="3330575"/>
            <a:ext cx="21383625" cy="16630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5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8168" y="1537229"/>
            <a:ext cx="44441269" cy="64008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68168" y="8960379"/>
            <a:ext cx="44441269" cy="253457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/>
          <p:cNvSpPr txBox="1">
            <a:spLocks noChangeArrowheads="1"/>
          </p:cNvSpPr>
          <p:nvPr/>
        </p:nvSpPr>
        <p:spPr bwMode="auto">
          <a:xfrm>
            <a:off x="0" y="5513657"/>
            <a:ext cx="49377600" cy="3204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53" tIns="51414" rIns="102853" bIns="51414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zh-CN" altLang="en-US" sz="3264">
              <a:latin typeface="Arial Narrow" pitchFamily="34" charset="0"/>
              <a:ea typeface="+mn-ea"/>
              <a:sym typeface="Arial Narrow" pitchFamily="34" charset="0"/>
            </a:endParaRPr>
          </a:p>
        </p:txBody>
      </p:sp>
      <p:sp>
        <p:nvSpPr>
          <p:cNvPr id="1027" name="Shape 11"/>
          <p:cNvSpPr txBox="1">
            <a:spLocks noChangeArrowheads="1"/>
          </p:cNvSpPr>
          <p:nvPr/>
        </p:nvSpPr>
        <p:spPr bwMode="auto">
          <a:xfrm>
            <a:off x="0" y="0"/>
            <a:ext cx="49377600" cy="56007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53" tIns="51414" rIns="102853" bIns="51414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zh-CN" altLang="en-US" sz="3264">
              <a:latin typeface="Arial Narrow" pitchFamily="34" charset="0"/>
              <a:ea typeface="+mn-ea"/>
              <a:sym typeface="Arial Narrow" pitchFamily="34" charset="0"/>
            </a:endParaRPr>
          </a:p>
        </p:txBody>
      </p:sp>
      <p:sp>
        <p:nvSpPr>
          <p:cNvPr id="1028" name="Shape 12"/>
          <p:cNvSpPr txBox="1">
            <a:spLocks noChangeArrowheads="1"/>
          </p:cNvSpPr>
          <p:nvPr/>
        </p:nvSpPr>
        <p:spPr bwMode="auto">
          <a:xfrm>
            <a:off x="780457" y="6578600"/>
            <a:ext cx="11221045" cy="3099091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53" tIns="51414" rIns="102853" bIns="51414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zh-CN" altLang="en-US" sz="3264">
              <a:latin typeface="Arial Narrow" pitchFamily="34" charset="0"/>
              <a:ea typeface="+mn-ea"/>
              <a:sym typeface="Arial Narrow" pitchFamily="34" charset="0"/>
            </a:endParaRPr>
          </a:p>
        </p:txBody>
      </p:sp>
      <p:sp>
        <p:nvSpPr>
          <p:cNvPr id="1029" name="Shape 13"/>
          <p:cNvSpPr txBox="1">
            <a:spLocks noChangeArrowheads="1"/>
          </p:cNvSpPr>
          <p:nvPr/>
        </p:nvSpPr>
        <p:spPr bwMode="auto">
          <a:xfrm>
            <a:off x="0" y="0"/>
            <a:ext cx="49377600" cy="38404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102853" tIns="51414" rIns="102853" bIns="51414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zh-CN" altLang="en-US" sz="3264">
              <a:latin typeface="Arial Narrow" pitchFamily="34" charset="0"/>
              <a:ea typeface="+mn-ea"/>
              <a:sym typeface="Arial Narrow" pitchFamily="34" charset="0"/>
            </a:endParaRPr>
          </a:p>
        </p:txBody>
      </p:sp>
      <p:sp>
        <p:nvSpPr>
          <p:cNvPr id="1030" name="Shape 14"/>
          <p:cNvSpPr txBox="1">
            <a:spLocks noChangeArrowheads="1"/>
          </p:cNvSpPr>
          <p:nvPr/>
        </p:nvSpPr>
        <p:spPr bwMode="auto">
          <a:xfrm>
            <a:off x="12926617" y="6578600"/>
            <a:ext cx="11229975" cy="3099091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53" tIns="51414" rIns="102853" bIns="51414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zh-CN" altLang="en-US" sz="3264">
              <a:latin typeface="Arial Narrow" pitchFamily="34" charset="0"/>
              <a:ea typeface="+mn-ea"/>
              <a:sym typeface="Arial Narrow" pitchFamily="34" charset="0"/>
            </a:endParaRPr>
          </a:p>
        </p:txBody>
      </p:sp>
      <p:sp>
        <p:nvSpPr>
          <p:cNvPr id="1031" name="Shape 15"/>
          <p:cNvSpPr txBox="1">
            <a:spLocks noChangeArrowheads="1"/>
          </p:cNvSpPr>
          <p:nvPr/>
        </p:nvSpPr>
        <p:spPr bwMode="auto">
          <a:xfrm>
            <a:off x="25056705" y="6578600"/>
            <a:ext cx="11229975" cy="3099091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53" tIns="51414" rIns="102853" bIns="51414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zh-CN" altLang="en-US" sz="3264">
              <a:latin typeface="Arial Narrow" pitchFamily="34" charset="0"/>
              <a:ea typeface="+mn-ea"/>
              <a:sym typeface="Arial Narrow" pitchFamily="34" charset="0"/>
            </a:endParaRPr>
          </a:p>
        </p:txBody>
      </p:sp>
      <p:sp>
        <p:nvSpPr>
          <p:cNvPr id="1032" name="Shape 16"/>
          <p:cNvSpPr txBox="1">
            <a:spLocks noChangeArrowheads="1"/>
          </p:cNvSpPr>
          <p:nvPr/>
        </p:nvSpPr>
        <p:spPr bwMode="auto">
          <a:xfrm>
            <a:off x="37213584" y="6578600"/>
            <a:ext cx="11229975" cy="3099091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53" tIns="51414" rIns="102853" bIns="51414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zh-CN" altLang="en-US" sz="3264">
              <a:latin typeface="Arial Narrow" pitchFamily="34" charset="0"/>
              <a:ea typeface="+mn-ea"/>
              <a:sym typeface="Arial Narrow" pitchFamily="34" charset="0"/>
            </a:endParaRPr>
          </a:p>
        </p:txBody>
      </p:sp>
      <p:grpSp>
        <p:nvGrpSpPr>
          <p:cNvPr id="1033" name="Shape 17"/>
          <p:cNvGrpSpPr>
            <a:grpSpLocks/>
          </p:cNvGrpSpPr>
          <p:nvPr/>
        </p:nvGrpSpPr>
        <p:grpSpPr bwMode="auto">
          <a:xfrm>
            <a:off x="1023348" y="846407"/>
            <a:ext cx="8009929" cy="3765285"/>
            <a:chOff x="0" y="0"/>
            <a:chExt cx="2147483647" cy="2147483647"/>
          </a:xfrm>
        </p:grpSpPr>
        <p:pic>
          <p:nvPicPr>
            <p:cNvPr id="1038" name="Shape 18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9712994" y="0"/>
              <a:ext cx="1277770652" cy="2147483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Shape 19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795202875" cy="2147483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" name="Shape 20"/>
          <p:cNvGrpSpPr>
            <a:grpSpLocks/>
          </p:cNvGrpSpPr>
          <p:nvPr/>
        </p:nvGrpSpPr>
        <p:grpSpPr bwMode="auto">
          <a:xfrm>
            <a:off x="40237176" y="829733"/>
            <a:ext cx="8663583" cy="3765286"/>
            <a:chOff x="0" y="0"/>
            <a:chExt cx="2147483644" cy="2147483642"/>
          </a:xfrm>
        </p:grpSpPr>
        <p:pic>
          <p:nvPicPr>
            <p:cNvPr id="1035" name="Shape 21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22954975"/>
              <a:ext cx="852110961" cy="1517580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36" name="Shape 22"/>
            <p:cNvCxnSpPr>
              <a:cxnSpLocks noChangeShapeType="1"/>
            </p:cNvCxnSpPr>
            <p:nvPr/>
          </p:nvCxnSpPr>
          <p:spPr bwMode="auto">
            <a:xfrm>
              <a:off x="1067816500" y="0"/>
              <a:ext cx="2124742" cy="2147483642"/>
            </a:xfrm>
            <a:prstGeom prst="straightConnector1">
              <a:avLst/>
            </a:prstGeom>
            <a:noFill/>
            <a:ln w="31750">
              <a:solidFill>
                <a:schemeClr val="bg1"/>
              </a:solidFill>
              <a:miter lim="800000"/>
              <a:headEnd/>
              <a:tailEnd/>
            </a:ln>
          </p:spPr>
        </p:cxnSp>
        <p:sp>
          <p:nvSpPr>
            <p:cNvPr id="1037" name="Shape 23"/>
            <p:cNvSpPr txBox="1">
              <a:spLocks noChangeArrowheads="1"/>
            </p:cNvSpPr>
            <p:nvPr/>
          </p:nvSpPr>
          <p:spPr bwMode="auto">
            <a:xfrm>
              <a:off x="1154975292" y="531325519"/>
              <a:ext cx="992508352" cy="1084832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pPr algn="ctr">
                <a:buClr>
                  <a:srgbClr val="FFFFFF"/>
                </a:buClr>
                <a:buSzPct val="25000"/>
                <a:buFont typeface="Cambria" pitchFamily="18" charset="0"/>
                <a:buNone/>
                <a:defRPr/>
              </a:pPr>
              <a:r>
                <a:rPr lang="en-US" altLang="zh-CN" sz="11250">
                  <a:solidFill>
                    <a:srgbClr val="FFFFFF"/>
                  </a:solidFill>
                  <a:latin typeface="Cambria" pitchFamily="18" charset="0"/>
                  <a:ea typeface="+mn-ea"/>
                  <a:sym typeface="Cambria" pitchFamily="18" charset="0"/>
                </a:rPr>
                <a:t>SEAS</a:t>
              </a: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575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75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75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75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75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514388" algn="l" rtl="0" eaLnBrk="0" fontAlgn="base" hangingPunct="0">
        <a:spcBef>
          <a:spcPct val="0"/>
        </a:spcBef>
        <a:spcAft>
          <a:spcPct val="0"/>
        </a:spcAft>
        <a:defRPr sz="1575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1028778" algn="l" rtl="0" eaLnBrk="0" fontAlgn="base" hangingPunct="0">
        <a:spcBef>
          <a:spcPct val="0"/>
        </a:spcBef>
        <a:spcAft>
          <a:spcPct val="0"/>
        </a:spcAft>
        <a:defRPr sz="1575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543166" algn="l" rtl="0" eaLnBrk="0" fontAlgn="base" hangingPunct="0">
        <a:spcBef>
          <a:spcPct val="0"/>
        </a:spcBef>
        <a:spcAft>
          <a:spcPct val="0"/>
        </a:spcAft>
        <a:defRPr sz="1575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2057554" algn="l" rtl="0" eaLnBrk="0" fontAlgn="base" hangingPunct="0">
        <a:spcBef>
          <a:spcPct val="0"/>
        </a:spcBef>
        <a:spcAft>
          <a:spcPct val="0"/>
        </a:spcAft>
        <a:defRPr sz="1575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85792" indent="-385792" algn="l" rtl="0" eaLnBrk="0" fontAlgn="base" hangingPunct="0">
        <a:spcBef>
          <a:spcPct val="0"/>
        </a:spcBef>
        <a:spcAft>
          <a:spcPct val="0"/>
        </a:spcAft>
        <a:defRPr sz="1575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835882" lvl="1" indent="-321492" algn="l" rtl="0" eaLnBrk="0" fontAlgn="base" hangingPunct="0">
        <a:spcBef>
          <a:spcPct val="0"/>
        </a:spcBef>
        <a:spcAft>
          <a:spcPct val="0"/>
        </a:spcAft>
        <a:defRPr sz="1575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285972" lvl="2" indent="-257195" algn="l" rtl="0" eaLnBrk="0" fontAlgn="base" hangingPunct="0">
        <a:spcBef>
          <a:spcPct val="0"/>
        </a:spcBef>
        <a:spcAft>
          <a:spcPct val="0"/>
        </a:spcAft>
        <a:defRPr sz="1575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800361" lvl="3" indent="-257195" algn="l" rtl="0" eaLnBrk="0" fontAlgn="base" hangingPunct="0">
        <a:spcBef>
          <a:spcPct val="0"/>
        </a:spcBef>
        <a:spcAft>
          <a:spcPct val="0"/>
        </a:spcAft>
        <a:defRPr sz="1575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314748" lvl="4" indent="-257195" algn="l" rtl="0" eaLnBrk="0" fontAlgn="base" hangingPunct="0">
        <a:spcBef>
          <a:spcPct val="0"/>
        </a:spcBef>
        <a:spcAft>
          <a:spcPct val="0"/>
        </a:spcAft>
        <a:defRPr sz="1575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59114" y="685805"/>
            <a:ext cx="30378797" cy="5231013"/>
          </a:xfrm>
          <a:noFill/>
          <a:ln>
            <a:miter lim="800000"/>
            <a:headEnd/>
            <a:tailEnd/>
          </a:ln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2025"/>
              </a:spcBef>
            </a:pPr>
            <a:r>
              <a:rPr lang="en-US" altLang="zh-CN" sz="6750" b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Tumor heterogeneity and gene mutation: A combined study for analysis of radiation therapy efficacy in head-and-neck carcinoma patients</a:t>
            </a:r>
            <a:r>
              <a:rPr lang="en-US" altLang="zh-CN" sz="8100" b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/>
            </a:r>
            <a:br>
              <a:rPr lang="en-US" altLang="zh-CN" sz="8100" b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</a:br>
            <a:r>
              <a:rPr lang="en-US" altLang="zh-CN" sz="6075" b="1" i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Apurva Singh</a:t>
            </a:r>
            <a:r>
              <a:rPr lang="en-US" altLang="zh-CN" sz="6075" b="1" i="1" baseline="30000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1</a:t>
            </a:r>
            <a:r>
              <a:rPr lang="en-US" altLang="zh-CN" sz="6075" b="1" i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, Sharad Goyal</a:t>
            </a:r>
            <a:r>
              <a:rPr lang="en-US" altLang="zh-CN" sz="6075" b="1" i="1" baseline="30000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2</a:t>
            </a:r>
            <a:r>
              <a:rPr lang="en-US" altLang="zh-CN" sz="6075" b="1" i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, Yuan James Rao</a:t>
            </a:r>
            <a:r>
              <a:rPr lang="en-US" altLang="zh-CN" sz="6075" b="1" i="1" baseline="30000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2</a:t>
            </a:r>
            <a:r>
              <a:rPr lang="en-US" altLang="zh-CN" sz="6075" b="1" i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, and Murray Loew</a:t>
            </a:r>
            <a:r>
              <a:rPr lang="en-US" altLang="zh-CN" sz="6075" b="1" i="1" baseline="30000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3</a:t>
            </a:r>
            <a:r>
              <a:rPr lang="en-US" altLang="zh-CN" sz="6075" b="1" i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/>
            </a:r>
            <a:br>
              <a:rPr lang="en-US" altLang="zh-CN" sz="6075" b="1" i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</a:br>
            <a:r>
              <a:rPr lang="en-US" altLang="zh-CN" sz="6075" b="1" i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  Departments of </a:t>
            </a:r>
            <a:r>
              <a:rPr lang="en-US" altLang="zh-CN" sz="6075" b="1" i="1" baseline="30000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1</a:t>
            </a:r>
            <a:r>
              <a:rPr lang="en-US" altLang="zh-CN" sz="6075" b="1" i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Electrical and Computer Engineering, </a:t>
            </a:r>
            <a:r>
              <a:rPr lang="en-US" altLang="zh-CN" sz="6075" b="1" i="1" baseline="30000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2</a:t>
            </a:r>
            <a:r>
              <a:rPr lang="en-US" altLang="zh-CN" sz="6075" b="1" i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Radiation Oncology, and </a:t>
            </a:r>
            <a:r>
              <a:rPr lang="en-US" altLang="zh-CN" sz="6075" b="1" i="1" baseline="30000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3</a:t>
            </a:r>
            <a:r>
              <a:rPr lang="en-US" altLang="zh-CN" sz="6075" b="1" i="1">
                <a:solidFill>
                  <a:schemeClr val="bg1"/>
                </a:solidFill>
                <a:latin typeface="Arial" charset="0"/>
                <a:ea typeface="宋体" charset="-122"/>
                <a:cs typeface="Arial" charset="0"/>
              </a:rPr>
              <a:t>Biomedical Engineering,  George Washington University,  Washington, D.C.  USA</a:t>
            </a:r>
            <a:endParaRPr lang="en-US" altLang="zh-CN" sz="6075" b="1" dirty="0">
              <a:solidFill>
                <a:schemeClr val="bg1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5122" name="Shape 58"/>
          <p:cNvSpPr txBox="1">
            <a:spLocks noChangeArrowheads="1"/>
          </p:cNvSpPr>
          <p:nvPr/>
        </p:nvSpPr>
        <p:spPr bwMode="auto">
          <a:xfrm>
            <a:off x="791177" y="7050884"/>
            <a:ext cx="11240691" cy="657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02656" tIns="51300" rIns="102656" bIns="51300"/>
          <a:lstStyle/>
          <a:p>
            <a:pPr algn="ctr">
              <a:buClr>
                <a:srgbClr val="F8F8F8"/>
              </a:buClr>
              <a:buSzPct val="25000"/>
              <a:buFont typeface="Arial Narrow" pitchFamily="34" charset="0"/>
              <a:buNone/>
            </a:pPr>
            <a:r>
              <a:rPr lang="en-US" altLang="zh-CN" sz="3600" b="1">
                <a:solidFill>
                  <a:srgbClr val="F8F8F8"/>
                </a:solidFill>
                <a:latin typeface="Arial Narrow" pitchFamily="34" charset="0"/>
                <a:sym typeface="Arial Narrow" pitchFamily="34" charset="0"/>
              </a:rPr>
              <a:t>INTRODUCTION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384106" y="8196442"/>
            <a:ext cx="10044114" cy="694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50" dirty="0"/>
              <a:t>The purpose of this study was to </a:t>
            </a:r>
            <a:r>
              <a:rPr lang="en-US" sz="4050" dirty="0"/>
              <a:t>determine </a:t>
            </a:r>
            <a:r>
              <a:rPr lang="en-US" sz="4050" dirty="0"/>
              <a:t>if the information present in the texture of tumor regions in the pre-treatment PET-CT scans of </a:t>
            </a:r>
            <a:r>
              <a:rPr lang="en-US" sz="4050" dirty="0"/>
              <a:t>Head-and-Neck </a:t>
            </a:r>
            <a:r>
              <a:rPr lang="en-US" sz="4050" dirty="0"/>
              <a:t>Squamous Cell Carcinoma patients can be a useful measure of the </a:t>
            </a:r>
            <a:r>
              <a:rPr lang="en-US" sz="4050" dirty="0"/>
              <a:t>efficacy </a:t>
            </a:r>
            <a:r>
              <a:rPr lang="en-US" sz="4050" dirty="0"/>
              <a:t>of radiation therapy in their </a:t>
            </a:r>
            <a:r>
              <a:rPr lang="en-US" sz="4050" dirty="0"/>
              <a:t>treatment.</a:t>
            </a:r>
            <a:r>
              <a:rPr lang="en-US" sz="4050" dirty="0"/>
              <a:t> We have now extended our study to include</a:t>
            </a:r>
            <a:r>
              <a:rPr lang="en-US" sz="4050" i="1" dirty="0"/>
              <a:t> </a:t>
            </a:r>
            <a:r>
              <a:rPr lang="en-US" sz="4050" dirty="0"/>
              <a:t>the gene mutation information of a group of patients to see if it can be used as an additional feature in the determination of treatment </a:t>
            </a:r>
            <a:r>
              <a:rPr lang="en-US" sz="4050" dirty="0"/>
              <a:t>efficacy</a:t>
            </a:r>
            <a:r>
              <a:rPr lang="en-US" sz="4050" dirty="0"/>
              <a:t>. </a:t>
            </a:r>
            <a:endParaRPr lang="en-US" altLang="zh-CN" sz="4050" dirty="0"/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1034062" y="20822252"/>
            <a:ext cx="10472739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4050"/>
          </a:p>
        </p:txBody>
      </p:sp>
      <p:sp>
        <p:nvSpPr>
          <p:cNvPr id="5153" name="Rectangle 72"/>
          <p:cNvSpPr>
            <a:spLocks noChangeArrowheads="1"/>
          </p:cNvSpPr>
          <p:nvPr/>
        </p:nvSpPr>
        <p:spPr bwMode="auto">
          <a:xfrm>
            <a:off x="44773458" y="205357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sz="1800"/>
          </a:p>
        </p:txBody>
      </p:sp>
      <p:sp>
        <p:nvSpPr>
          <p:cNvPr id="5154" name="Rectangle 74"/>
          <p:cNvSpPr>
            <a:spLocks noChangeArrowheads="1"/>
          </p:cNvSpPr>
          <p:nvPr/>
        </p:nvSpPr>
        <p:spPr bwMode="auto">
          <a:xfrm>
            <a:off x="44414486" y="2429161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sz="1800"/>
          </a:p>
        </p:txBody>
      </p:sp>
      <p:sp>
        <p:nvSpPr>
          <p:cNvPr id="5156" name="Shape 38"/>
          <p:cNvSpPr txBox="1">
            <a:spLocks noChangeArrowheads="1"/>
          </p:cNvSpPr>
          <p:nvPr/>
        </p:nvSpPr>
        <p:spPr bwMode="auto">
          <a:xfrm>
            <a:off x="37245729" y="28842891"/>
            <a:ext cx="11229975" cy="657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02656" tIns="51300" rIns="102656" bIns="51300"/>
          <a:lstStyle/>
          <a:p>
            <a:pPr algn="ctr">
              <a:buClr>
                <a:srgbClr val="F8F8F8"/>
              </a:buClr>
              <a:buSzPct val="25000"/>
              <a:buFont typeface="Arial Narrow" pitchFamily="34" charset="0"/>
              <a:buNone/>
            </a:pPr>
            <a:r>
              <a:rPr lang="en-US" altLang="zh-CN" sz="3600" b="1">
                <a:solidFill>
                  <a:srgbClr val="F8F8F8"/>
                </a:solidFill>
                <a:latin typeface="Arial Narrow" pitchFamily="34" charset="0"/>
                <a:sym typeface="Arial Narrow" pitchFamily="34" charset="0"/>
              </a:rPr>
              <a:t>CONCLUSION</a:t>
            </a:r>
          </a:p>
        </p:txBody>
      </p:sp>
      <p:sp>
        <p:nvSpPr>
          <p:cNvPr id="5157" name="Text Box 78"/>
          <p:cNvSpPr txBox="1">
            <a:spLocks noChangeArrowheads="1"/>
          </p:cNvSpPr>
          <p:nvPr/>
        </p:nvSpPr>
        <p:spPr bwMode="auto">
          <a:xfrm>
            <a:off x="37568981" y="30948515"/>
            <a:ext cx="104513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1800"/>
          </a:p>
        </p:txBody>
      </p:sp>
      <p:sp>
        <p:nvSpPr>
          <p:cNvPr id="5158" name="Text Box 79"/>
          <p:cNvSpPr txBox="1">
            <a:spLocks noChangeArrowheads="1"/>
          </p:cNvSpPr>
          <p:nvPr/>
        </p:nvSpPr>
        <p:spPr bwMode="auto">
          <a:xfrm>
            <a:off x="37543981" y="29357299"/>
            <a:ext cx="1063347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Our experiments further show that identification of gene expression patterns in head and neck carcinoma patients can provide information which, when combined with tumor </a:t>
            </a:r>
            <a:r>
              <a:rPr lang="en-US" sz="3600" dirty="0"/>
              <a:t>heterogeneity measures, </a:t>
            </a:r>
            <a:r>
              <a:rPr lang="en-US" sz="3600" dirty="0"/>
              <a:t>can improve the therapy response prediction scores. F</a:t>
            </a:r>
            <a:r>
              <a:rPr lang="en-US" sz="3600" dirty="0"/>
              <a:t>uture </a:t>
            </a:r>
            <a:r>
              <a:rPr lang="en-US" sz="3600" dirty="0"/>
              <a:t>studies will include patients </a:t>
            </a:r>
            <a:r>
              <a:rPr lang="en-US" sz="3600" dirty="0"/>
              <a:t>having </a:t>
            </a:r>
            <a:r>
              <a:rPr lang="en-US" sz="3600" dirty="0"/>
              <a:t>different tumor sites </a:t>
            </a:r>
            <a:r>
              <a:rPr lang="en-US" sz="3600" dirty="0"/>
              <a:t>and </a:t>
            </a:r>
            <a:r>
              <a:rPr lang="en-US" sz="3600" dirty="0"/>
              <a:t>scans of different modalities to develop a more comprehensive method of therapy </a:t>
            </a:r>
            <a:r>
              <a:rPr lang="en-US" sz="3600" dirty="0"/>
              <a:t>personalization. </a:t>
            </a:r>
            <a:r>
              <a:rPr lang="en-US" sz="3600" dirty="0"/>
              <a:t>in cancer patients.</a:t>
            </a:r>
          </a:p>
          <a:p>
            <a:endParaRPr lang="zh-CN" altLang="en-US" sz="3600" dirty="0"/>
          </a:p>
        </p:txBody>
      </p:sp>
      <p:sp>
        <p:nvSpPr>
          <p:cNvPr id="5159" name="Shape 38"/>
          <p:cNvSpPr txBox="1">
            <a:spLocks noChangeArrowheads="1"/>
          </p:cNvSpPr>
          <p:nvPr/>
        </p:nvSpPr>
        <p:spPr bwMode="auto">
          <a:xfrm>
            <a:off x="37205462" y="34381140"/>
            <a:ext cx="11229975" cy="657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02656" tIns="51300" rIns="102656" bIns="51300"/>
          <a:lstStyle/>
          <a:p>
            <a:pPr algn="ctr">
              <a:buClr>
                <a:srgbClr val="F8F8F8"/>
              </a:buClr>
              <a:buSzPct val="25000"/>
              <a:buFont typeface="Arial Narrow" pitchFamily="34" charset="0"/>
              <a:buNone/>
            </a:pPr>
            <a:r>
              <a:rPr lang="en-US" altLang="zh-CN" sz="3600" b="1">
                <a:solidFill>
                  <a:srgbClr val="F8F8F8"/>
                </a:solidFill>
                <a:latin typeface="Arial Narrow" pitchFamily="34" charset="0"/>
                <a:sym typeface="Arial Narrow" pitchFamily="34" charset="0"/>
              </a:rPr>
              <a:t>REFERENCES</a:t>
            </a:r>
          </a:p>
        </p:txBody>
      </p:sp>
      <p:sp>
        <p:nvSpPr>
          <p:cNvPr id="5160" name="Text Box 81"/>
          <p:cNvSpPr txBox="1">
            <a:spLocks noChangeArrowheads="1"/>
          </p:cNvSpPr>
          <p:nvPr/>
        </p:nvSpPr>
        <p:spPr bwMode="auto">
          <a:xfrm>
            <a:off x="37406414" y="35195583"/>
            <a:ext cx="10856766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250" dirty="0"/>
              <a:t>[1</a:t>
            </a:r>
            <a:r>
              <a:rPr lang="en-US" altLang="zh-CN" sz="2250" dirty="0"/>
              <a:t>]</a:t>
            </a:r>
            <a:r>
              <a:rPr lang="en-US" sz="2250" dirty="0"/>
              <a:t> </a:t>
            </a:r>
            <a:r>
              <a:rPr lang="en-US" sz="2250" dirty="0" err="1"/>
              <a:t>Vallières</a:t>
            </a:r>
            <a:r>
              <a:rPr lang="en-US" sz="2250" dirty="0"/>
              <a:t>, Martin, et al. "A </a:t>
            </a:r>
            <a:r>
              <a:rPr lang="en-US" sz="2250" dirty="0" err="1"/>
              <a:t>radiomics</a:t>
            </a:r>
            <a:r>
              <a:rPr lang="en-US" sz="2250" dirty="0"/>
              <a:t> model from joint FDG-PET and MRI texture features for the prediction of lung metastases in soft-tissue sarcomas of the extremities." </a:t>
            </a:r>
            <a:r>
              <a:rPr lang="en-US" sz="2250" i="1" dirty="0"/>
              <a:t>Physics in Medicine &amp; Biology</a:t>
            </a:r>
            <a:r>
              <a:rPr lang="en-US" sz="2250" dirty="0"/>
              <a:t> 60.14 (2015): 5471.</a:t>
            </a:r>
            <a:r>
              <a:rPr lang="en-US" altLang="zh-CN" sz="2250" dirty="0"/>
              <a:t> </a:t>
            </a:r>
          </a:p>
          <a:p>
            <a:r>
              <a:rPr lang="en-US" altLang="zh-CN" sz="2250" dirty="0"/>
              <a:t>[</a:t>
            </a:r>
            <a:r>
              <a:rPr lang="en-US" altLang="zh-CN" sz="2250" dirty="0"/>
              <a:t>2</a:t>
            </a:r>
            <a:r>
              <a:rPr lang="en-US" altLang="zh-CN" sz="2250" dirty="0"/>
              <a:t>]</a:t>
            </a:r>
            <a:r>
              <a:rPr lang="en-US" sz="2250" dirty="0"/>
              <a:t> Hill, Derek LG, et al. "Medical image registration." Physics in medicine and biology 46.3 (2001): R1. </a:t>
            </a:r>
            <a:endParaRPr lang="en-US" altLang="zh-CN" sz="2250" dirty="0"/>
          </a:p>
        </p:txBody>
      </p:sp>
      <p:sp>
        <p:nvSpPr>
          <p:cNvPr id="77" name="Shape 48"/>
          <p:cNvSpPr txBox="1">
            <a:spLocks noChangeArrowheads="1"/>
          </p:cNvSpPr>
          <p:nvPr/>
        </p:nvSpPr>
        <p:spPr bwMode="auto">
          <a:xfrm>
            <a:off x="801888" y="16414184"/>
            <a:ext cx="11229975" cy="84511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02656" tIns="51300" rIns="102656" bIns="51300"/>
          <a:lstStyle/>
          <a:p>
            <a:pPr algn="ctr">
              <a:buClr>
                <a:srgbClr val="F8F8F8"/>
              </a:buClr>
              <a:buSzPct val="25000"/>
              <a:buFont typeface="Arial Narrow" pitchFamily="34" charset="0"/>
              <a:buNone/>
            </a:pPr>
            <a:r>
              <a:rPr lang="en-US" altLang="zh-CN" sz="3600" b="1" dirty="0">
                <a:solidFill>
                  <a:srgbClr val="F8F8F8"/>
                </a:solidFill>
                <a:latin typeface="Arial Narrow" pitchFamily="34" charset="0"/>
                <a:sym typeface="Arial Narrow" pitchFamily="34" charset="0"/>
              </a:rPr>
              <a:t>DATABASES USED</a:t>
            </a:r>
            <a:endParaRPr lang="en-US" altLang="zh-CN" sz="3600" b="1" dirty="0">
              <a:solidFill>
                <a:srgbClr val="F8F8F8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4062" y="17825250"/>
            <a:ext cx="1047273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We used the following databases:</a:t>
            </a:r>
          </a:p>
          <a:p>
            <a:pPr marL="835882" indent="-835882">
              <a:buAutoNum type="arabicPeriod"/>
            </a:pPr>
            <a:r>
              <a:rPr lang="en-US" sz="4050" dirty="0"/>
              <a:t>HNSCC</a:t>
            </a:r>
          </a:p>
          <a:p>
            <a:pPr marL="835882" indent="-835882">
              <a:buAutoNum type="arabicPeriod"/>
            </a:pPr>
            <a:r>
              <a:rPr lang="en-US" sz="4050" dirty="0"/>
              <a:t>Head-Neck-PET-CT</a:t>
            </a:r>
          </a:p>
          <a:p>
            <a:pPr marL="835882" indent="-835882">
              <a:buAutoNum type="arabicPeriod"/>
            </a:pPr>
            <a:r>
              <a:rPr lang="en-US" sz="4050" dirty="0"/>
              <a:t>TCGA-HNSC</a:t>
            </a:r>
          </a:p>
          <a:p>
            <a:r>
              <a:rPr lang="en-US" sz="4050" dirty="0"/>
              <a:t>Clinical data accompanying the database </a:t>
            </a:r>
            <a:r>
              <a:rPr lang="en-US" sz="4050" dirty="0"/>
              <a:t>are </a:t>
            </a:r>
            <a:r>
              <a:rPr lang="en-US" sz="4050" dirty="0"/>
              <a:t>used to divide the patients into two categories: local-recurrent and non-local recurrent</a:t>
            </a:r>
            <a:r>
              <a:rPr lang="en-US" sz="4050" dirty="0"/>
              <a:t>. </a:t>
            </a:r>
            <a:r>
              <a:rPr lang="en-US" sz="4050" dirty="0"/>
              <a:t>The number of PET-CT scans included for each patient varied </a:t>
            </a:r>
            <a:r>
              <a:rPr lang="en-US" sz="4050" dirty="0"/>
              <a:t>from </a:t>
            </a:r>
            <a:r>
              <a:rPr lang="en-US" sz="4050" dirty="0"/>
              <a:t>4 to 20 depending on the tumor size.</a:t>
            </a:r>
          </a:p>
          <a:p>
            <a:endParaRPr lang="en-US" sz="4050" dirty="0"/>
          </a:p>
          <a:p>
            <a:endParaRPr lang="en-US" sz="4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99" y="24134569"/>
            <a:ext cx="10483278" cy="6661547"/>
          </a:xfrm>
          <a:prstGeom prst="rect">
            <a:avLst/>
          </a:prstGeom>
        </p:spPr>
      </p:pic>
      <p:sp>
        <p:nvSpPr>
          <p:cNvPr id="81" name="Shape 38"/>
          <p:cNvSpPr txBox="1">
            <a:spLocks noChangeArrowheads="1"/>
          </p:cNvSpPr>
          <p:nvPr/>
        </p:nvSpPr>
        <p:spPr bwMode="auto">
          <a:xfrm>
            <a:off x="801888" y="31113957"/>
            <a:ext cx="11229975" cy="657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02656" tIns="51300" rIns="102656" bIns="51300"/>
          <a:lstStyle/>
          <a:p>
            <a:pPr algn="ctr">
              <a:buClr>
                <a:srgbClr val="F8F8F8"/>
              </a:buClr>
              <a:buSzPct val="25000"/>
              <a:buFont typeface="Arial Narrow" pitchFamily="34" charset="0"/>
              <a:buNone/>
            </a:pPr>
            <a:r>
              <a:rPr lang="en-US" altLang="zh-CN" sz="3600" b="1" dirty="0">
                <a:solidFill>
                  <a:srgbClr val="F8F8F8"/>
                </a:solidFill>
                <a:latin typeface="Arial Narrow" pitchFamily="34" charset="0"/>
                <a:sym typeface="Arial Narrow" pitchFamily="34" charset="0"/>
              </a:rPr>
              <a:t>METHODS</a:t>
            </a:r>
            <a:endParaRPr lang="en-US" altLang="zh-CN" sz="3600" b="1" dirty="0">
              <a:solidFill>
                <a:srgbClr val="F8F8F8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064" y="32406871"/>
            <a:ext cx="10648524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Tumor boundary information is present in the form of RT Structure DICOM files. These RT Structure boundaries are overlain on the PET-CT scans of the patients. Screenshots of </a:t>
            </a:r>
            <a:r>
              <a:rPr lang="en-US" sz="4050" dirty="0"/>
              <a:t>the scans are then compared with the original database images viewed in </a:t>
            </a:r>
            <a:r>
              <a:rPr lang="en-US" sz="4050" dirty="0" err="1"/>
              <a:t>RadiAnt</a:t>
            </a:r>
            <a:r>
              <a:rPr lang="en-US" sz="4050" dirty="0"/>
              <a:t> DICOM Viewer.</a:t>
            </a:r>
            <a:endParaRPr lang="en-US" sz="4050" dirty="0"/>
          </a:p>
        </p:txBody>
      </p:sp>
      <p:pic>
        <p:nvPicPr>
          <p:cNvPr id="83" name="Content Placeholder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988" y="7628509"/>
            <a:ext cx="3782142" cy="4121174"/>
          </a:xfrm>
          <a:prstGeom prst="rect">
            <a:avLst/>
          </a:prstGeom>
        </p:spPr>
      </p:pic>
      <p:pic>
        <p:nvPicPr>
          <p:cNvPr id="84" name="Picture 8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488" y="7628514"/>
            <a:ext cx="3757947" cy="4101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48360" y="11616678"/>
            <a:ext cx="10533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dirty="0"/>
              <a:t>(a)</a:t>
            </a:r>
            <a:endParaRPr lang="en-US" sz="3150" dirty="0"/>
          </a:p>
        </p:txBody>
      </p:sp>
      <p:sp>
        <p:nvSpPr>
          <p:cNvPr id="8" name="TextBox 7"/>
          <p:cNvSpPr txBox="1"/>
          <p:nvPr/>
        </p:nvSpPr>
        <p:spPr>
          <a:xfrm>
            <a:off x="20257723" y="11672044"/>
            <a:ext cx="738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dirty="0"/>
              <a:t>(b)</a:t>
            </a:r>
            <a:endParaRPr lang="en-US" sz="3150" dirty="0"/>
          </a:p>
        </p:txBody>
      </p:sp>
      <p:sp>
        <p:nvSpPr>
          <p:cNvPr id="9" name="TextBox 8"/>
          <p:cNvSpPr txBox="1"/>
          <p:nvPr/>
        </p:nvSpPr>
        <p:spPr>
          <a:xfrm>
            <a:off x="13575053" y="12309459"/>
            <a:ext cx="988309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dirty="0"/>
              <a:t> Fig1: (a) is the screenshot which shows the tumor region marked in the PET image and (b) shows the corresponding original PET slice as viewed in </a:t>
            </a:r>
            <a:r>
              <a:rPr lang="en-US" sz="3150" dirty="0" err="1"/>
              <a:t>RadiAnt</a:t>
            </a:r>
            <a:endParaRPr lang="en-US" sz="3150" dirty="0"/>
          </a:p>
        </p:txBody>
      </p:sp>
      <p:sp>
        <p:nvSpPr>
          <p:cNvPr id="10" name="TextBox 9"/>
          <p:cNvSpPr txBox="1"/>
          <p:nvPr/>
        </p:nvSpPr>
        <p:spPr>
          <a:xfrm>
            <a:off x="13554818" y="14058902"/>
            <a:ext cx="1018163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Both these images are registered using the feature-based image registration app in MATLAB.</a:t>
            </a:r>
            <a:endParaRPr lang="en-US" sz="4050" dirty="0"/>
          </a:p>
        </p:txBody>
      </p:sp>
      <p:pic>
        <p:nvPicPr>
          <p:cNvPr id="90" name="Content Placeholder 3"/>
          <p:cNvPicPr/>
          <p:nvPr/>
        </p:nvPicPr>
        <p:blipFill>
          <a:blip r:embed="rId6"/>
          <a:stretch>
            <a:fillRect/>
          </a:stretch>
        </p:blipFill>
        <p:spPr>
          <a:xfrm>
            <a:off x="13572081" y="15962711"/>
            <a:ext cx="9699424" cy="6596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14403" y="22876176"/>
            <a:ext cx="105048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A</a:t>
            </a:r>
            <a:r>
              <a:rPr lang="en-US" sz="4050" dirty="0"/>
              <a:t>n </a:t>
            </a:r>
            <a:r>
              <a:rPr lang="en-US" sz="4050" dirty="0"/>
              <a:t>algorithm is developed in MATLAB to extract the region of the PET-CT scan </a:t>
            </a:r>
            <a:r>
              <a:rPr lang="en-US" sz="4050" dirty="0"/>
              <a:t>that </a:t>
            </a:r>
            <a:r>
              <a:rPr lang="en-US" sz="4050" dirty="0"/>
              <a:t>is included within the tumor boundaries indicated on the scans.</a:t>
            </a:r>
          </a:p>
        </p:txBody>
      </p:sp>
      <p:pic>
        <p:nvPicPr>
          <p:cNvPr id="92" name="Picture 9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38" y="25754900"/>
            <a:ext cx="3782142" cy="3745217"/>
          </a:xfrm>
          <a:prstGeom prst="rect">
            <a:avLst/>
          </a:prstGeom>
        </p:spPr>
      </p:pic>
      <p:pic>
        <p:nvPicPr>
          <p:cNvPr id="93" name="Picture 9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760" y="25754900"/>
            <a:ext cx="3878295" cy="37452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15101" y="29733297"/>
            <a:ext cx="948243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dirty="0"/>
              <a:t>Fig </a:t>
            </a:r>
            <a:r>
              <a:rPr lang="en-US" sz="3150" dirty="0"/>
              <a:t>2 </a:t>
            </a:r>
            <a:r>
              <a:rPr lang="en-US" sz="3150" dirty="0"/>
              <a:t>: The images show the tumor region marked in the PET image and the region as extracted from the original image.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53474" y="31524593"/>
            <a:ext cx="10181629" cy="570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Texture analysis of the extracted tumor regions is performed in the following two </a:t>
            </a:r>
            <a:r>
              <a:rPr lang="en-US" sz="4050" dirty="0"/>
              <a:t>ways [1]:</a:t>
            </a:r>
            <a:endParaRPr lang="en-US" sz="4050" dirty="0"/>
          </a:p>
          <a:p>
            <a:pPr marL="835882" indent="-835882">
              <a:buAutoNum type="alphaLcParenR"/>
            </a:pPr>
            <a:r>
              <a:rPr lang="en-US" sz="4050" dirty="0"/>
              <a:t>Treating </a:t>
            </a:r>
            <a:r>
              <a:rPr lang="en-US" sz="4050" dirty="0"/>
              <a:t>each scan as a 2D </a:t>
            </a:r>
            <a:r>
              <a:rPr lang="en-US" sz="4050" dirty="0"/>
              <a:t>image: Features: </a:t>
            </a:r>
            <a:r>
              <a:rPr lang="en-US" sz="4050" dirty="0"/>
              <a:t>Laws, GLCM, Fourier, Hu’s </a:t>
            </a:r>
            <a:endParaRPr lang="en-US" sz="4050" dirty="0"/>
          </a:p>
          <a:p>
            <a:pPr marL="835882" indent="-835882">
              <a:buAutoNum type="alphaLcParenR"/>
            </a:pPr>
            <a:r>
              <a:rPr lang="en-US" sz="4050" dirty="0"/>
              <a:t>Treating each scan as a 3D volume:</a:t>
            </a:r>
          </a:p>
          <a:p>
            <a:r>
              <a:rPr lang="en-US" sz="4050" dirty="0"/>
              <a:t>Features: 3D GLCM, GLRLM, GLSZM,                  NGTDM</a:t>
            </a:r>
            <a:endParaRPr lang="en-US" sz="4050" dirty="0"/>
          </a:p>
          <a:p>
            <a:pPr marL="835882" indent="-835882">
              <a:buAutoNum type="alphaLcParenR"/>
            </a:pPr>
            <a:endParaRPr lang="en-US" sz="4050" dirty="0"/>
          </a:p>
        </p:txBody>
      </p:sp>
      <p:sp>
        <p:nvSpPr>
          <p:cNvPr id="14" name="TextBox 13"/>
          <p:cNvSpPr txBox="1"/>
          <p:nvPr/>
        </p:nvSpPr>
        <p:spPr>
          <a:xfrm>
            <a:off x="25435887" y="7365558"/>
            <a:ext cx="10612179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To address the question of augmentation of the database, we decided to perform geometric </a:t>
            </a:r>
            <a:r>
              <a:rPr lang="en-US" sz="4050" dirty="0"/>
              <a:t>transformations (translation, rotation, and reflection) on </a:t>
            </a:r>
            <a:r>
              <a:rPr lang="en-US" sz="4050" dirty="0"/>
              <a:t>the existing </a:t>
            </a:r>
            <a:r>
              <a:rPr lang="en-US" sz="4050" dirty="0"/>
              <a:t>images.</a:t>
            </a:r>
            <a:endParaRPr lang="en-US" sz="4050" dirty="0"/>
          </a:p>
        </p:txBody>
      </p:sp>
      <p:pic>
        <p:nvPicPr>
          <p:cNvPr id="97" name="Content Placeholder 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194" y="10582956"/>
            <a:ext cx="3934946" cy="3987234"/>
          </a:xfrm>
          <a:prstGeom prst="rect">
            <a:avLst/>
          </a:prstGeom>
        </p:spPr>
      </p:pic>
      <p:pic>
        <p:nvPicPr>
          <p:cNvPr id="99" name="Picture 9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392941" y="10336882"/>
            <a:ext cx="4014654" cy="41252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985581" y="15151955"/>
            <a:ext cx="10314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Fig </a:t>
            </a:r>
            <a:r>
              <a:rPr lang="en-US" sz="3600" dirty="0"/>
              <a:t>3: </a:t>
            </a:r>
            <a:r>
              <a:rPr lang="en-US" sz="3600" dirty="0"/>
              <a:t>Fig (a) shows the transformed hospital screenshot image and Fig (b) shows the transformed original </a:t>
            </a:r>
            <a:r>
              <a:rPr lang="en-US" sz="3600" dirty="0" err="1"/>
              <a:t>RadiAnt</a:t>
            </a:r>
            <a:r>
              <a:rPr lang="en-US" sz="3600" dirty="0"/>
              <a:t> image</a:t>
            </a:r>
          </a:p>
          <a:p>
            <a:r>
              <a:rPr lang="en-US" sz="3600" dirty="0"/>
              <a:t>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7922426" y="14482908"/>
            <a:ext cx="10533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dirty="0"/>
              <a:t>(a)</a:t>
            </a:r>
            <a:endParaRPr lang="en-US" sz="3150" dirty="0"/>
          </a:p>
        </p:txBody>
      </p:sp>
      <p:sp>
        <p:nvSpPr>
          <p:cNvPr id="102" name="TextBox 101"/>
          <p:cNvSpPr txBox="1"/>
          <p:nvPr/>
        </p:nvSpPr>
        <p:spPr>
          <a:xfrm>
            <a:off x="32903270" y="14482907"/>
            <a:ext cx="7381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dirty="0"/>
              <a:t>(b)</a:t>
            </a:r>
            <a:endParaRPr lang="en-US" sz="3150" dirty="0"/>
          </a:p>
        </p:txBody>
      </p:sp>
      <p:sp>
        <p:nvSpPr>
          <p:cNvPr id="16" name="TextBox 15"/>
          <p:cNvSpPr txBox="1"/>
          <p:nvPr/>
        </p:nvSpPr>
        <p:spPr>
          <a:xfrm>
            <a:off x="25655793" y="17259301"/>
            <a:ext cx="998970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/>
              <a:t>In our recent experiment using 11 patients from TCGA-HNSC, each patient has 3 binary features indicating the presence/absence of a mutation of expressions of these genes: TRAF3, E2F1, PIK3CA.</a:t>
            </a:r>
            <a:endParaRPr lang="en-US" sz="4050" dirty="0"/>
          </a:p>
        </p:txBody>
      </p:sp>
      <p:sp>
        <p:nvSpPr>
          <p:cNvPr id="104" name="Shape 38"/>
          <p:cNvSpPr txBox="1">
            <a:spLocks noChangeArrowheads="1"/>
          </p:cNvSpPr>
          <p:nvPr/>
        </p:nvSpPr>
        <p:spPr bwMode="auto">
          <a:xfrm>
            <a:off x="25070029" y="21543765"/>
            <a:ext cx="11229975" cy="657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02656" tIns="51300" rIns="102656" bIns="51300"/>
          <a:lstStyle/>
          <a:p>
            <a:pPr algn="ctr">
              <a:buClr>
                <a:srgbClr val="F8F8F8"/>
              </a:buClr>
              <a:buSzPct val="25000"/>
              <a:buFont typeface="Arial Narrow" pitchFamily="34" charset="0"/>
              <a:buNone/>
            </a:pPr>
            <a:r>
              <a:rPr lang="en-US" altLang="zh-CN" sz="3600" b="1">
                <a:solidFill>
                  <a:srgbClr val="F8F8F8"/>
                </a:solidFill>
                <a:latin typeface="Arial Narrow" pitchFamily="34" charset="0"/>
                <a:sym typeface="Arial Narrow" pitchFamily="34" charset="0"/>
              </a:rPr>
              <a:t>RESULTS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873" y="22200990"/>
            <a:ext cx="10151885" cy="679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900" y="28991109"/>
            <a:ext cx="10576164" cy="73852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442131" y="7313506"/>
            <a:ext cx="11069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comparison between 2D patient-wise classification results between original and geometrically transformed images:</a:t>
            </a:r>
            <a:endParaRPr lang="en-US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986" y="9202038"/>
            <a:ext cx="10451305" cy="46655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612357" y="14062076"/>
            <a:ext cx="10451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Slice-wise and patient-wise classification results for the 2D case in TCGA-HNSC patients:</a:t>
            </a:r>
            <a:endParaRPr lang="en-US" sz="3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992" y="15273944"/>
            <a:ext cx="11017448" cy="62698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568986" y="21543767"/>
            <a:ext cx="1045130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dirty="0"/>
              <a:t>Slice-wise and patient-wise classification results for the 3D case in TCGA-HNSC patients:</a:t>
            </a:r>
            <a:endParaRPr lang="en-US" sz="315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130" y="22617137"/>
            <a:ext cx="10901415" cy="5991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GWU">
      <a:dk1>
        <a:srgbClr val="000000"/>
      </a:dk1>
      <a:lt1>
        <a:srgbClr val="F2F6FB"/>
      </a:lt1>
      <a:dk2>
        <a:srgbClr val="000000"/>
      </a:dk2>
      <a:lt2>
        <a:srgbClr val="808080"/>
      </a:lt2>
      <a:accent1>
        <a:srgbClr val="C8B18B"/>
      </a:accent1>
      <a:accent2>
        <a:srgbClr val="005281"/>
      </a:accent2>
      <a:accent3>
        <a:srgbClr val="FFEEBB"/>
      </a:accent3>
      <a:accent4>
        <a:srgbClr val="001C2D"/>
      </a:accent4>
      <a:accent5>
        <a:srgbClr val="0096D6"/>
      </a:accent5>
      <a:accent6>
        <a:srgbClr val="005D90"/>
      </a:accent6>
      <a:hlink>
        <a:srgbClr val="028418"/>
      </a:hlink>
      <a:folHlink>
        <a:srgbClr val="6600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587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Cambria</vt:lpstr>
      <vt:lpstr>Arial</vt:lpstr>
      <vt:lpstr>宋体</vt:lpstr>
      <vt:lpstr>Arial Narrow</vt:lpstr>
      <vt:lpstr>Custom Design</vt:lpstr>
      <vt:lpstr>Tumor heterogeneity and gene mutation: A combined study for analysis of radiation therapy efficacy in head-and-neck carcinoma patients Apurva Singh1, Sharad Goyal2, Yuan James Rao2, and Murray Loew3   Departments of 1Electrical and Computer Engineering, 2Radiation Oncology, and 3Biomedical Engineering,  George Washington University,  Washington, D.C.  USA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einstein</dc:creator>
  <cp:lastModifiedBy>Apurva Singh</cp:lastModifiedBy>
  <cp:revision>75</cp:revision>
  <dcterms:modified xsi:type="dcterms:W3CDTF">2018-10-05T22:55:28Z</dcterms:modified>
</cp:coreProperties>
</file>